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9" d="100"/>
          <a:sy n="119" d="100"/>
        </p:scale>
        <p:origin x="27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A68207-E33A-4918-9DF8-F1DDF1CE488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C30FB9B-EF26-472F-97F8-6049EC5218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GB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9B48261-D233-4330-BAF5-5EC2392EB4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4BCFCE1-9D3D-40D8-8D47-1463C8C2D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63436231-3C79-4424-BF03-8C75C39BA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36867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6A1110-EE1B-4332-90B9-A2775D2D8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2249B894-D2C2-471D-9488-707835537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D5498BA-1FB1-4E29-B579-66AD15A08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4D08CEE-A0AA-4F55-8BFB-767A99185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1187D6D-0009-464C-9BAF-174822A775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9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52FC743-77C0-4517-A34B-0EB331B691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54CE7291-0018-4274-96DB-449BCCBC79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A122112-5D4C-4EC0-80D3-203AD7F91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FBCC4D5A-69AB-4A97-9C13-63146675E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CE6311E8-786D-46F6-A241-0FEF411550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3530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5227D2-90D9-46F8-81CC-AD4EF2B9A0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756FD8C3-49A0-432C-8BF1-12AB85781E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2A57BDD-98FB-4F68-8069-F4FAA0D7B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79A9CEC-9335-4901-9429-2AF61C1890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954FF09-9285-426D-8AA3-29A0E03114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55745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87B0BC-34D8-47DC-AAC6-4D48DFA56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266C1A14-15A1-467C-BC33-EDE61E152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C2463AAA-3ECD-4818-A769-6E4DB5B12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769D1C8B-1341-47C9-8907-C0E5C21A0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33ED318-A494-4564-8569-ECDBAD3B1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2903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5DDB35-31A6-4526-8D10-C465C071A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36C7715A-F0E5-4B7E-BE2D-3044888D68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814689B6-260E-4E23-93E7-02FBCF5875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40A5F1B4-E0A9-447E-A42E-C79CC42D02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E91CE1AE-3052-434C-A396-6568FC1828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D0C5828-9715-479E-8FE9-AAE43F919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092623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F52AF8-308B-4B11-BF89-5BAF654CE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25F1BC4D-A87D-4E15-B663-4EC722A6B6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6F6B2E8F-D4D0-4622-B967-F0935D448A7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8BD91F7A-C5BD-4D74-A968-58807E9B1C0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1255520F-10D5-41BC-8F9E-48A70B6A0B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45E8011F-1A26-4A2B-9A7D-B84693025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7FBC107A-92F1-4025-86DA-0D1843DB9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E49BA548-C255-4C75-9DAB-1C3EEE3C9E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838889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982ACA-CCC4-468D-858A-C5D8EBBD63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CE97C583-0B46-4370-9EB0-860E6A74A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844DAE27-F21D-43BF-9D1F-600415196A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09B1BCEB-8920-4D82-A05C-5728AD0A4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32841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CDB7FF29-1663-40FF-A847-BE0A53A5A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814E05B3-B4C9-4D3C-B8C6-88B1C3125C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1520DDB7-905A-43B1-ABBA-6CDAC95CD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14227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1BF85-D96F-4427-B037-1887009BC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A5655939-676C-4E81-B2AB-12C6DEA05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57F2B011-4583-43E7-8B82-6DFB081276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09BF752-AE49-4355-978E-4D4C664CA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A6BAA2EA-2F33-4DB6-BE82-AB36B1DC4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9DD6AAF-45A2-4CDF-AC03-3C32EE6D0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63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CF036A-C265-4166-8096-7B99F89E2F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56460AF1-B1AD-4BA4-B6E1-F33078F3E6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A4B21684-1DB0-4D76-8D27-E8881B0C5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05010C68-C8D8-463D-A9DF-7E8FCCD752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BFEEB4A6-0AAD-458F-BCCB-4C238BDA4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CBFB98FF-B06F-4C6E-8CA5-FC996EDD6A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4571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D430D153-B29E-4561-A365-514DB1B52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GB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C164FD9-D151-4FE1-83FD-022B4063DB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GB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9F431EC-E00A-4B72-8EA6-BA0B5B900D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04E1D-2F58-4204-9FB5-985A2F8A09FE}" type="datetimeFigureOut">
              <a:rPr lang="en-GB" smtClean="0"/>
              <a:t>28/03/2022</a:t>
            </a:fld>
            <a:endParaRPr lang="en-GB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811353F-FF41-4BD5-B5AF-D62702E347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A81FBF1-7049-47A9-B47C-1D853B27FDE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040984-8A5D-4701-B108-8F22930AADC3}" type="slidenum">
              <a:rPr lang="en-GB" smtClean="0"/>
              <a:t>‹nº›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1109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Posição de Conteúdo 4">
            <a:extLst>
              <a:ext uri="{FF2B5EF4-FFF2-40B4-BE49-F238E27FC236}">
                <a16:creationId xmlns:a16="http://schemas.microsoft.com/office/drawing/2014/main" id="{7328D567-7A36-4EFE-953B-21DA7F73582A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65" t="52803" r="12533" b="14664"/>
          <a:stretch/>
        </p:blipFill>
        <p:spPr>
          <a:xfrm rot="5400000">
            <a:off x="1144877" y="2336796"/>
            <a:ext cx="2170548" cy="246611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73CA4D6-268D-4AEF-8029-7F0F9F6E4E19}"/>
              </a:ext>
            </a:extLst>
          </p:cNvPr>
          <p:cNvSpPr txBox="1"/>
          <p:nvPr/>
        </p:nvSpPr>
        <p:spPr>
          <a:xfrm>
            <a:off x="738909" y="1681019"/>
            <a:ext cx="2982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Montagem na placa branca: A</a:t>
            </a:r>
            <a:endParaRPr lang="en-GB" dirty="0"/>
          </a:p>
        </p:txBody>
      </p:sp>
      <p:pic>
        <p:nvPicPr>
          <p:cNvPr id="6" name="Marcador de Posição de Conteúdo 4">
            <a:extLst>
              <a:ext uri="{FF2B5EF4-FFF2-40B4-BE49-F238E27FC236}">
                <a16:creationId xmlns:a16="http://schemas.microsoft.com/office/drawing/2014/main" id="{B28E72AC-0BB1-4793-88F4-99900708D6EB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783" t="23744" r="15566" b="36252"/>
          <a:stretch/>
        </p:blipFill>
        <p:spPr>
          <a:xfrm rot="5400000">
            <a:off x="5283201" y="1730496"/>
            <a:ext cx="1625597" cy="4223661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2F2CF02C-48F6-49DF-A048-275DE576AE2A}"/>
              </a:ext>
            </a:extLst>
          </p:cNvPr>
          <p:cNvSpPr txBox="1"/>
          <p:nvPr/>
        </p:nvSpPr>
        <p:spPr>
          <a:xfrm>
            <a:off x="4695829" y="1764146"/>
            <a:ext cx="29824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Montagem na placa branca: B</a:t>
            </a:r>
            <a:endParaRPr lang="en-GB" dirty="0"/>
          </a:p>
        </p:txBody>
      </p:sp>
      <p:pic>
        <p:nvPicPr>
          <p:cNvPr id="8" name="Marcador de Posição de Conteúdo 4">
            <a:extLst>
              <a:ext uri="{FF2B5EF4-FFF2-40B4-BE49-F238E27FC236}">
                <a16:creationId xmlns:a16="http://schemas.microsoft.com/office/drawing/2014/main" id="{BB3E5A11-0012-42E2-B734-AB7879113DCC}"/>
              </a:ext>
            </a:extLst>
          </p:cNvPr>
          <p:cNvPicPr>
            <a:picLocks noGrp="1"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302" t="38101" r="19706" b="29487"/>
          <a:stretch/>
        </p:blipFill>
        <p:spPr>
          <a:xfrm rot="5400000">
            <a:off x="9490364" y="2108200"/>
            <a:ext cx="1431639" cy="2641600"/>
          </a:xfrm>
          <a:prstGeom prst="rect">
            <a:avLst/>
          </a:prstGeom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EF168BE5-F187-4C89-BAD9-59DE3A433025}"/>
              </a:ext>
            </a:extLst>
          </p:cNvPr>
          <p:cNvSpPr txBox="1"/>
          <p:nvPr/>
        </p:nvSpPr>
        <p:spPr>
          <a:xfrm>
            <a:off x="8652749" y="1764146"/>
            <a:ext cx="2972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Montagem na placa branca: C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09562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5A1E6236-D44D-4ED2-B776-DE46FC10DD38}"/>
              </a:ext>
            </a:extLst>
          </p:cNvPr>
          <p:cNvSpPr txBox="1"/>
          <p:nvPr/>
        </p:nvSpPr>
        <p:spPr>
          <a:xfrm>
            <a:off x="1331495" y="671886"/>
            <a:ext cx="9938084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 algn="ctr">
              <a:buNone/>
            </a:pPr>
            <a:r>
              <a:rPr lang="pt-PT" dirty="0"/>
              <a:t>Medição de 3 resistências com o ohmímetro.</a:t>
            </a:r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r>
              <a:rPr lang="pt-PT" dirty="0"/>
              <a:t>Valor indicado: 1KΩ    Valor medido: 0,985KΩ   Erro: 1,5%</a:t>
            </a:r>
          </a:p>
          <a:p>
            <a:pPr marL="0" indent="0">
              <a:buNone/>
            </a:pPr>
            <a:r>
              <a:rPr lang="pt-PT" dirty="0"/>
              <a:t>Valor indicado: 10KΩ  Valor medido: 9,70KΩ     Erro: 3,1%</a:t>
            </a:r>
          </a:p>
          <a:p>
            <a:pPr marL="0" indent="0">
              <a:buNone/>
            </a:pPr>
            <a:r>
              <a:rPr lang="pt-PT" dirty="0"/>
              <a:t>Valor indicado: 1MΩ  Valor medido: 1,004MΩ  Erro: 0,4%</a:t>
            </a:r>
          </a:p>
          <a:p>
            <a:pPr marL="0" indent="0">
              <a:buNone/>
            </a:pPr>
            <a:r>
              <a:rPr lang="pt-PT" dirty="0"/>
              <a:t>Todos os valores medidos estão dentro da tolerância de 5%.</a:t>
            </a:r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r>
              <a:rPr lang="pt-PT" dirty="0"/>
              <a:t>Medição da resistência de 1MΩ em contacto com a pele: 0,85MΩ  </a:t>
            </a:r>
          </a:p>
          <a:p>
            <a:pPr marL="0" indent="0">
              <a:buNone/>
            </a:pPr>
            <a:r>
              <a:rPr lang="pt-PT" dirty="0"/>
              <a:t>Medição da resistência de 1KΩ em contacto com a pele: 0,99KΩ  </a:t>
            </a:r>
          </a:p>
          <a:p>
            <a:pPr marL="0" indent="0">
              <a:buNone/>
            </a:pPr>
            <a:r>
              <a:rPr lang="pt-PT" dirty="0"/>
              <a:t>Uma vez que a pele possui uma resistência elevada, da mesma ordem de grandeza de 1MΩ influencia a medição da primeira, mas não a segunda, funcionando como um divisor de tensão.</a:t>
            </a:r>
          </a:p>
        </p:txBody>
      </p:sp>
    </p:spTree>
    <p:extLst>
      <p:ext uri="{BB962C8B-B14F-4D97-AF65-F5344CB8AC3E}">
        <p14:creationId xmlns:p14="http://schemas.microsoft.com/office/powerpoint/2010/main" val="28823636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CaixaDeTexto 2">
                <a:extLst>
                  <a:ext uri="{FF2B5EF4-FFF2-40B4-BE49-F238E27FC236}">
                    <a16:creationId xmlns:a16="http://schemas.microsoft.com/office/drawing/2014/main" id="{9968E613-25D9-4AB4-B3E5-36ECFDAC4A08}"/>
                  </a:ext>
                </a:extLst>
              </p:cNvPr>
              <p:cNvSpPr txBox="1"/>
              <p:nvPr/>
            </p:nvSpPr>
            <p:spPr>
              <a:xfrm>
                <a:off x="609600" y="1305342"/>
                <a:ext cx="10499558" cy="34951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>
                  <a:buNone/>
                </a:pPr>
                <a:r>
                  <a:rPr lang="pt-PT" dirty="0"/>
                  <a:t>Ligou-se a fonte de tensão ao circuito com as resistências em série e colocamos uma tensão de 8,5V.</a:t>
                </a:r>
              </a:p>
              <a:p>
                <a:pPr marL="0" indent="0">
                  <a:buNone/>
                </a:pPr>
                <a:r>
                  <a:rPr lang="pt-PT" dirty="0"/>
                  <a:t>Medimos a diferença de tensão nos terminais de cada resistência.</a:t>
                </a:r>
              </a:p>
              <a:p>
                <a:pPr marL="0" indent="0">
                  <a:buNone/>
                </a:pPr>
                <a:r>
                  <a:rPr lang="pt-PT" dirty="0"/>
                  <a:t>Resistência: R=1KΩ        V= 4,27 V      P=VI=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PT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PT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pt-PT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pt-PT" dirty="0"/>
                  <a:t>/R=0,018 W</a:t>
                </a:r>
              </a:p>
              <a:p>
                <a:pPr marL="0" indent="0">
                  <a:buNone/>
                </a:pPr>
                <a:r>
                  <a:rPr lang="pt-PT" dirty="0"/>
                  <a:t>Resistência: R=680Ω      V= 2,90 V      P=VI=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PT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PT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pt-PT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PT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PT" dirty="0"/>
                  <a:t>/R=0,012 W</a:t>
                </a:r>
              </a:p>
              <a:p>
                <a:pPr marL="0" indent="0">
                  <a:buNone/>
                </a:pPr>
                <a:r>
                  <a:rPr lang="pt-PT" dirty="0"/>
                  <a:t>Resistência: R=330Ω      V= 1,40 V      P=VI=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PT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PT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pt-PT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PT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PT" dirty="0"/>
                  <a:t>/R=0,006 W</a:t>
                </a:r>
              </a:p>
              <a:p>
                <a:pPr marL="0" indent="0">
                  <a:buNone/>
                </a:pPr>
                <a:r>
                  <a:rPr lang="pt-PT" dirty="0"/>
                  <a:t>Confirmação: 4,27+2,90+1,40=8,57V</a:t>
                </a:r>
              </a:p>
              <a:p>
                <a:pPr marL="0" indent="0">
                  <a:buNone/>
                </a:pPr>
                <a:r>
                  <a:rPr lang="pt-PT" dirty="0"/>
                  <a:t>Valor Máximo da potência: 0,25 W</a:t>
                </a:r>
              </a:p>
              <a:p>
                <a:r>
                  <a:rPr lang="pt-PT" dirty="0"/>
                  <a:t>Resistência: R=1KΩ      V=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pt-PT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pt-PT" dirty="0" smtClean="0"/>
                          <m:t>0,25*</m:t>
                        </m:r>
                        <m:r>
                          <m:rPr>
                            <m:nor/>
                          </m:rPr>
                          <a:rPr lang="pt-PT" dirty="0" smtClean="0"/>
                          <m:t>R</m:t>
                        </m:r>
                      </m:e>
                    </m:rad>
                  </m:oMath>
                </a14:m>
                <a:r>
                  <a:rPr lang="pt-PT" dirty="0"/>
                  <a:t>    =  V=15,81V</a:t>
                </a:r>
              </a:p>
              <a:p>
                <a:pPr marL="0" indent="0">
                  <a:buNone/>
                </a:pPr>
                <a:r>
                  <a:rPr lang="pt-PT" dirty="0"/>
                  <a:t>Resistência: R=680Ω    V=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pt-PT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pt-PT" dirty="0" smtClean="0"/>
                          <m:t>0,25∗</m:t>
                        </m:r>
                        <m:r>
                          <m:rPr>
                            <m:nor/>
                          </m:rPr>
                          <a:rPr lang="pt-PT" dirty="0" smtClean="0"/>
                          <m:t>R</m:t>
                        </m:r>
                      </m:e>
                    </m:rad>
                    <m:r>
                      <a:rPr lang="pt-PT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PT" dirty="0"/>
                  <a:t>   =  V=13,04V</a:t>
                </a:r>
              </a:p>
              <a:p>
                <a:pPr marL="0" indent="0">
                  <a:buNone/>
                </a:pPr>
                <a:r>
                  <a:rPr lang="pt-PT" dirty="0"/>
                  <a:t>Resistência: R=330Ω    V=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pt-PT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pt-PT" dirty="0" smtClean="0"/>
                          <m:t>0,25∗</m:t>
                        </m:r>
                        <m:r>
                          <m:rPr>
                            <m:nor/>
                          </m:rPr>
                          <a:rPr lang="pt-PT" dirty="0" smtClean="0"/>
                          <m:t>R</m:t>
                        </m:r>
                      </m:e>
                    </m:rad>
                  </m:oMath>
                </a14:m>
                <a:r>
                  <a:rPr lang="pt-PT" dirty="0"/>
                  <a:t>    =  V=  9,08V</a:t>
                </a:r>
              </a:p>
              <a:p>
                <a:pPr marL="0" indent="0">
                  <a:buNone/>
                </a:pPr>
                <a:r>
                  <a:rPr lang="pt-PT" dirty="0"/>
                  <a:t>Resistência equivalente: R= 2010Ω V=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pt-PT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r>
                          <m:rPr>
                            <m:nor/>
                          </m:rPr>
                          <a:rPr lang="pt-PT" dirty="0" smtClean="0"/>
                          <m:t>0,25∗</m:t>
                        </m:r>
                        <m:r>
                          <m:rPr>
                            <m:nor/>
                          </m:rPr>
                          <a:rPr lang="pt-PT" dirty="0" smtClean="0"/>
                          <m:t>R</m:t>
                        </m:r>
                      </m:e>
                    </m:rad>
                  </m:oMath>
                </a14:m>
                <a:r>
                  <a:rPr lang="pt-PT" dirty="0"/>
                  <a:t>     V=  22,41V   </a:t>
                </a:r>
              </a:p>
              <a:p>
                <a:pPr marL="0" indent="0">
                  <a:buNone/>
                </a:pPr>
                <a:r>
                  <a:rPr lang="pt-PT" dirty="0"/>
                  <a:t>Conclusão: O valor da tensão tem de ser inferior a 9,08 V.</a:t>
                </a:r>
              </a:p>
            </p:txBody>
          </p:sp>
        </mc:Choice>
        <mc:Fallback>
          <p:sp>
            <p:nvSpPr>
              <p:cNvPr id="3" name="CaixaDeTexto 2">
                <a:extLst>
                  <a:ext uri="{FF2B5EF4-FFF2-40B4-BE49-F238E27FC236}">
                    <a16:creationId xmlns:a16="http://schemas.microsoft.com/office/drawing/2014/main" id="{9968E613-25D9-4AB4-B3E5-36ECFDAC4A0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9600" y="1305342"/>
                <a:ext cx="10499558" cy="3495124"/>
              </a:xfrm>
              <a:prstGeom prst="rect">
                <a:avLst/>
              </a:prstGeom>
              <a:blipFill>
                <a:blip r:embed="rId2"/>
                <a:stretch>
                  <a:fillRect l="-465" t="-873" b="-1920"/>
                </a:stretch>
              </a:blipFill>
            </p:spPr>
            <p:txBody>
              <a:bodyPr/>
              <a:lstStyle/>
              <a:p>
                <a:r>
                  <a:rPr lang="en-GB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040197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8201D79D-077A-4800-9012-B9CAA130A699}"/>
              </a:ext>
            </a:extLst>
          </p:cNvPr>
          <p:cNvSpPr txBox="1"/>
          <p:nvPr/>
        </p:nvSpPr>
        <p:spPr>
          <a:xfrm>
            <a:off x="2233863" y="1371600"/>
            <a:ext cx="7724274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buNone/>
            </a:pPr>
            <a:r>
              <a:rPr lang="pt-PT" dirty="0"/>
              <a:t>A medição de corrente tem de ser sempre feita em série no circuito pelo que temos de abrir o circuito onde queremos medir.</a:t>
            </a:r>
          </a:p>
          <a:p>
            <a:pPr marL="0" indent="0">
              <a:buNone/>
            </a:pPr>
            <a:r>
              <a:rPr lang="pt-PT" dirty="0"/>
              <a:t>Medição da corrente no circuito da figura 1.3:  I=4,29 </a:t>
            </a:r>
            <a:r>
              <a:rPr lang="pt-PT" dirty="0" err="1"/>
              <a:t>mA</a:t>
            </a:r>
            <a:endParaRPr lang="pt-PT" dirty="0"/>
          </a:p>
          <a:p>
            <a:pPr marL="0" indent="0">
              <a:buNone/>
            </a:pPr>
            <a:endParaRPr lang="pt-PT" dirty="0"/>
          </a:p>
          <a:p>
            <a:pPr marL="0" indent="0">
              <a:buNone/>
            </a:pPr>
            <a:r>
              <a:rPr lang="pt-PT" dirty="0"/>
              <a:t>Medição das correntes no circuito da figura 1.5:</a:t>
            </a:r>
          </a:p>
          <a:p>
            <a:pPr marL="0" indent="0">
              <a:buNone/>
            </a:pPr>
            <a:r>
              <a:rPr lang="pt-PT" dirty="0"/>
              <a:t>I_1 = 12,63 </a:t>
            </a:r>
            <a:r>
              <a:rPr lang="pt-PT" dirty="0" err="1"/>
              <a:t>mA</a:t>
            </a:r>
            <a:endParaRPr lang="pt-PT" dirty="0"/>
          </a:p>
          <a:p>
            <a:pPr marL="0" indent="0">
              <a:buNone/>
            </a:pPr>
            <a:r>
              <a:rPr lang="pt-PT" dirty="0"/>
              <a:t>I_2 =    8,55 </a:t>
            </a:r>
            <a:r>
              <a:rPr lang="pt-PT" dirty="0" err="1"/>
              <a:t>mA</a:t>
            </a:r>
            <a:endParaRPr lang="pt-PT" dirty="0"/>
          </a:p>
          <a:p>
            <a:pPr marL="0" indent="0">
              <a:buNone/>
            </a:pPr>
            <a:r>
              <a:rPr lang="pt-PT" dirty="0" err="1"/>
              <a:t>I_total</a:t>
            </a:r>
            <a:r>
              <a:rPr lang="pt-PT" dirty="0"/>
              <a:t> =    21,18 </a:t>
            </a:r>
            <a:r>
              <a:rPr lang="pt-PT" dirty="0" err="1"/>
              <a:t>mA</a:t>
            </a:r>
            <a:r>
              <a:rPr lang="pt-PT" dirty="0"/>
              <a:t>      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7F0C5F99-D4D1-441B-A7A3-242108C2A207}"/>
              </a:ext>
            </a:extLst>
          </p:cNvPr>
          <p:cNvSpPr txBox="1"/>
          <p:nvPr/>
        </p:nvSpPr>
        <p:spPr>
          <a:xfrm>
            <a:off x="4122821" y="581344"/>
            <a:ext cx="39463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dirty="0"/>
              <a:t>Medição de correntes com o multímetro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953500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361</Words>
  <Application>Microsoft Office PowerPoint</Application>
  <PresentationFormat>Ecrã Panorâmico</PresentationFormat>
  <Paragraphs>34</Paragraphs>
  <Slides>4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Bernardo Matias</dc:creator>
  <cp:lastModifiedBy>Bernardo Matias</cp:lastModifiedBy>
  <cp:revision>1</cp:revision>
  <dcterms:created xsi:type="dcterms:W3CDTF">2022-03-28T21:16:31Z</dcterms:created>
  <dcterms:modified xsi:type="dcterms:W3CDTF">2022-03-28T21:24:29Z</dcterms:modified>
</cp:coreProperties>
</file>

<file path=docProps/thumbnail.jpeg>
</file>